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7"/>
  </p:handoutMasterIdLst>
  <p:sldIdLst>
    <p:sldId id="256" r:id="rId2"/>
    <p:sldId id="257" r:id="rId3"/>
    <p:sldId id="258" r:id="rId4"/>
    <p:sldId id="259" r:id="rId5"/>
    <p:sldId id="297" r:id="rId6"/>
    <p:sldId id="261" r:id="rId7"/>
    <p:sldId id="263" r:id="rId8"/>
    <p:sldId id="264" r:id="rId9"/>
    <p:sldId id="265" r:id="rId10"/>
    <p:sldId id="266" r:id="rId11"/>
    <p:sldId id="267" r:id="rId12"/>
    <p:sldId id="280" r:id="rId13"/>
    <p:sldId id="269" r:id="rId14"/>
    <p:sldId id="271" r:id="rId15"/>
    <p:sldId id="273" r:id="rId16"/>
    <p:sldId id="275" r:id="rId17"/>
    <p:sldId id="286" r:id="rId18"/>
    <p:sldId id="287" r:id="rId19"/>
    <p:sldId id="288" r:id="rId20"/>
    <p:sldId id="289" r:id="rId21"/>
    <p:sldId id="277" r:id="rId22"/>
    <p:sldId id="279" r:id="rId23"/>
    <p:sldId id="282" r:id="rId24"/>
    <p:sldId id="283" r:id="rId25"/>
    <p:sldId id="284" r:id="rId26"/>
    <p:sldId id="281" r:id="rId27"/>
    <p:sldId id="285" r:id="rId28"/>
    <p:sldId id="298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7010400" cy="92964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C2508-9395-4110-B361-7176E5481C8C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F235A-D352-43AC-99D7-2D98E159D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39885-299E-41E4-B45A-FDF06AC0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EB2CA-F7D6-47CA-B00A-638F1DE2036F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FB889E-2CD7-40A8-B8D9-8B634E3D3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ac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cept_ma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www.uwex.edu/ces/pdande/evaluation/pdf/LMfront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ag.vt.edu/impactwriting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Strengthening Your Engagement Dossier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Nancy Franz</a:t>
            </a:r>
          </a:p>
          <a:p>
            <a:r>
              <a:rPr lang="en-US" dirty="0" smtClean="0"/>
              <a:t>Director </a:t>
            </a:r>
            <a:r>
              <a:rPr lang="en-US" dirty="0" smtClean="0"/>
              <a:t>, ISU Extension and Outreach </a:t>
            </a:r>
            <a:r>
              <a:rPr lang="en-US" dirty="0" smtClean="0"/>
              <a:t>Professional Development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P&amp;T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Directions for Institutional Research (2002, #114, </a:t>
            </a:r>
            <a:r>
              <a:rPr lang="en-US" dirty="0" err="1" smtClean="0"/>
              <a:t>Colbeck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Community Engaged Scholarship (2005, </a:t>
            </a:r>
            <a:r>
              <a:rPr lang="en-US" dirty="0" err="1" smtClean="0"/>
              <a:t>Calleson</a:t>
            </a:r>
            <a:r>
              <a:rPr lang="en-US" dirty="0" smtClean="0"/>
              <a:t> et al.)</a:t>
            </a:r>
          </a:p>
          <a:p>
            <a:r>
              <a:rPr lang="en-US" dirty="0" smtClean="0"/>
              <a:t>Higher Education Exchange (2006, Barker)</a:t>
            </a:r>
          </a:p>
          <a:p>
            <a:r>
              <a:rPr lang="en-US" dirty="0" smtClean="0"/>
              <a:t>Journal of Higher Education Outreach and Engagement</a:t>
            </a:r>
          </a:p>
          <a:p>
            <a:r>
              <a:rPr lang="en-US" dirty="0" smtClean="0"/>
              <a:t>Community Campus Partnership for Health www.communityengagedscholarship.info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P&amp;T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Academic Portfolio (2009) (</a:t>
            </a:r>
            <a:r>
              <a:rPr lang="en-US" dirty="0" err="1" smtClean="0"/>
              <a:t>Sheldin</a:t>
            </a:r>
            <a:r>
              <a:rPr lang="en-US" dirty="0" smtClean="0"/>
              <a:t> and Miller)</a:t>
            </a:r>
          </a:p>
          <a:p>
            <a:r>
              <a:rPr lang="en-US" dirty="0" smtClean="0"/>
              <a:t>Campus compact </a:t>
            </a:r>
            <a:r>
              <a:rPr lang="en-US" dirty="0" smtClean="0">
                <a:hlinkClick r:id="rId2"/>
              </a:rPr>
              <a:t>www.compact.org</a:t>
            </a:r>
            <a:endParaRPr lang="en-US" dirty="0" smtClean="0"/>
          </a:p>
          <a:p>
            <a:r>
              <a:rPr lang="en-US" dirty="0" smtClean="0"/>
              <a:t>Promotion, Tenure, and the Engaged Scholar (2002) in AAHE Bulletin (</a:t>
            </a:r>
            <a:r>
              <a:rPr lang="en-US" dirty="0" err="1" smtClean="0"/>
              <a:t>Gelmon</a:t>
            </a:r>
            <a:r>
              <a:rPr lang="en-US" dirty="0" smtClean="0"/>
              <a:t> and </a:t>
            </a:r>
            <a:r>
              <a:rPr lang="en-US" dirty="0" err="1" smtClean="0"/>
              <a:t>Agre-Kippenhan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Principles of Best Practices for Community-Based Research (2003) (Strand, </a:t>
            </a:r>
            <a:r>
              <a:rPr lang="en-US" dirty="0" err="1" smtClean="0"/>
              <a:t>Marullo</a:t>
            </a:r>
            <a:r>
              <a:rPr lang="en-US" dirty="0" smtClean="0"/>
              <a:t>, </a:t>
            </a:r>
            <a:r>
              <a:rPr lang="en-US" dirty="0" err="1" smtClean="0"/>
              <a:t>Cutforth</a:t>
            </a:r>
            <a:r>
              <a:rPr lang="en-US" dirty="0" smtClean="0"/>
              <a:t>, </a:t>
            </a:r>
            <a:r>
              <a:rPr lang="en-US" dirty="0" err="1" smtClean="0"/>
              <a:t>Stoecker</a:t>
            </a:r>
            <a:r>
              <a:rPr lang="en-US" dirty="0" smtClean="0"/>
              <a:t>, and Donohue)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Dossier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Map your efforts</a:t>
            </a:r>
          </a:p>
          <a:p>
            <a:r>
              <a:rPr lang="en-US" sz="4400" dirty="0" smtClean="0"/>
              <a:t>Determine what impact will be measured</a:t>
            </a:r>
          </a:p>
          <a:p>
            <a:r>
              <a:rPr lang="en-US" sz="4400" dirty="0" smtClean="0"/>
              <a:t>Collect and analyze data</a:t>
            </a:r>
          </a:p>
          <a:p>
            <a:r>
              <a:rPr lang="en-US" sz="4400" dirty="0" smtClean="0"/>
              <a:t>Tell your story</a:t>
            </a:r>
            <a:endParaRPr lang="en-US" sz="4400" dirty="0"/>
          </a:p>
        </p:txBody>
      </p:sp>
      <p:pic>
        <p:nvPicPr>
          <p:cNvPr id="5122" name="Picture 2" descr="C:\Users\Nancy\AppData\Local\Microsoft\Windows\Temporary Internet Files\Content.IE5\A2NAPXKM\MC9000128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876800"/>
            <a:ext cx="1672438" cy="1132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Map Your Efforts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Situation</a:t>
            </a:r>
          </a:p>
          <a:p>
            <a:pPr eaLnBrk="1" hangingPunct="1">
              <a:defRPr/>
            </a:pPr>
            <a:r>
              <a:rPr lang="en-US" sz="4000" dirty="0" smtClean="0"/>
              <a:t>Inputs</a:t>
            </a:r>
          </a:p>
          <a:p>
            <a:pPr eaLnBrk="1" hangingPunct="1">
              <a:defRPr/>
            </a:pPr>
            <a:r>
              <a:rPr lang="en-US" sz="4000" dirty="0" smtClean="0"/>
              <a:t>Outputs</a:t>
            </a:r>
          </a:p>
          <a:p>
            <a:pPr eaLnBrk="1" hangingPunct="1">
              <a:defRPr/>
            </a:pPr>
            <a:r>
              <a:rPr lang="en-US" sz="4000" dirty="0" smtClean="0"/>
              <a:t>Outcomes</a:t>
            </a:r>
          </a:p>
          <a:p>
            <a:pPr eaLnBrk="1" hangingPunct="1">
              <a:defRPr/>
            </a:pPr>
            <a:r>
              <a:rPr lang="en-US" sz="4000" dirty="0" smtClean="0"/>
              <a:t>Assumptions</a:t>
            </a:r>
          </a:p>
          <a:p>
            <a:pPr eaLnBrk="1" hangingPunct="1">
              <a:defRPr/>
            </a:pPr>
            <a:r>
              <a:rPr lang="en-US" sz="4000" dirty="0" smtClean="0"/>
              <a:t>External Factors</a:t>
            </a:r>
          </a:p>
        </p:txBody>
      </p:sp>
      <p:pic>
        <p:nvPicPr>
          <p:cNvPr id="10244" name="Picture 4" descr="MPj0438423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54550" y="1851025"/>
            <a:ext cx="4032250" cy="4024313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Mapping Methods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Text</a:t>
            </a:r>
          </a:p>
          <a:p>
            <a:pPr eaLnBrk="1" hangingPunct="1">
              <a:defRPr/>
            </a:pPr>
            <a:r>
              <a:rPr lang="en-US" smtClean="0"/>
              <a:t>Concept Map </a:t>
            </a:r>
            <a:r>
              <a:rPr lang="en-US" smtClean="0">
                <a:hlinkClick r:id="rId3"/>
              </a:rPr>
              <a:t>http://en.wikipedia.org/wiki/Concept_map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Logic Model </a:t>
            </a:r>
            <a:r>
              <a:rPr lang="en-US" smtClean="0">
                <a:hlinkClick r:id="rId4"/>
              </a:rPr>
              <a:t>http://www.uwex.edu/ces/pdande/evaluation/pdf/LMfront.pdf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Determine What Impact Will be Measured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Processes used in your educational efforts to report program/teaching/research quality</a:t>
            </a:r>
          </a:p>
          <a:p>
            <a:pPr eaLnBrk="1" hangingPunct="1">
              <a:defRPr/>
            </a:pPr>
            <a:r>
              <a:rPr lang="en-US" dirty="0" smtClean="0"/>
              <a:t>Products from your educational/research efforts to report impact on individuals and communities</a:t>
            </a:r>
          </a:p>
          <a:p>
            <a:pPr eaLnBrk="1" hangingPunct="1">
              <a:defRPr/>
            </a:pPr>
            <a:r>
              <a:rPr lang="en-US" dirty="0" smtClean="0"/>
              <a:t>Performance of the instructor/researcher for personal and program/teaching/research quality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Potential Impact Questions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What new knowledge was discovered, developed, disseminated?</a:t>
            </a:r>
          </a:p>
          <a:p>
            <a:pPr eaLnBrk="1" hangingPunct="1">
              <a:defRPr/>
            </a:pPr>
            <a:r>
              <a:rPr lang="en-US" sz="2800" dirty="0" smtClean="0"/>
              <a:t>What did participants learn?</a:t>
            </a:r>
          </a:p>
          <a:p>
            <a:pPr eaLnBrk="1" hangingPunct="1">
              <a:defRPr/>
            </a:pPr>
            <a:r>
              <a:rPr lang="en-US" sz="2800" dirty="0" smtClean="0"/>
              <a:t>How have participant aspirations or motivations changed due to the program? (i.e. intent to change behavior)</a:t>
            </a:r>
          </a:p>
          <a:p>
            <a:pPr eaLnBrk="1" hangingPunct="1">
              <a:defRPr/>
            </a:pPr>
            <a:r>
              <a:rPr lang="en-US" sz="2800" dirty="0" smtClean="0"/>
              <a:t>What are participants doing differently as a result of the program?</a:t>
            </a:r>
          </a:p>
          <a:p>
            <a:pPr eaLnBrk="1" hangingPunct="1">
              <a:defRPr/>
            </a:pPr>
            <a:r>
              <a:rPr lang="en-US" sz="2800" dirty="0" smtClean="0"/>
              <a:t>How much have economic, environmental, or social conditions changed due to your efforts?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Scholarly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Peer products</a:t>
            </a:r>
          </a:p>
          <a:p>
            <a:pPr lvl="1"/>
            <a:r>
              <a:rPr lang="en-US" dirty="0" smtClean="0"/>
              <a:t>Articles</a:t>
            </a:r>
          </a:p>
          <a:p>
            <a:pPr lvl="1"/>
            <a:r>
              <a:rPr lang="en-US" dirty="0" smtClean="0"/>
              <a:t>Conferences </a:t>
            </a:r>
          </a:p>
          <a:p>
            <a:pPr lvl="2"/>
            <a:r>
              <a:rPr lang="en-US" dirty="0" smtClean="0"/>
              <a:t>Posters</a:t>
            </a:r>
          </a:p>
          <a:p>
            <a:pPr lvl="2"/>
            <a:r>
              <a:rPr lang="en-US" dirty="0" smtClean="0"/>
              <a:t>Presentations</a:t>
            </a:r>
          </a:p>
          <a:p>
            <a:pPr lvl="2"/>
            <a:r>
              <a:rPr lang="en-US" dirty="0" smtClean="0"/>
              <a:t>Abstracts</a:t>
            </a:r>
          </a:p>
          <a:p>
            <a:pPr lvl="2"/>
            <a:r>
              <a:rPr lang="en-US" dirty="0" smtClean="0"/>
              <a:t>proceedings</a:t>
            </a:r>
          </a:p>
          <a:p>
            <a:pPr lvl="1"/>
            <a:r>
              <a:rPr lang="en-US" dirty="0" smtClean="0"/>
              <a:t>Grants/competitive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Books/texts/chapters/monographs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146" name="Picture 2" descr="C:\Users\Nancy\AppData\Local\Microsoft\Windows\Temporary Internet Files\Content.IE5\A2NAPXKM\MC9004135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752600"/>
            <a:ext cx="3966927" cy="332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Scholarly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Applied products</a:t>
            </a:r>
          </a:p>
          <a:p>
            <a:pPr lvl="1"/>
            <a:r>
              <a:rPr lang="en-US" dirty="0" smtClean="0"/>
              <a:t>Curricula/texts</a:t>
            </a:r>
            <a:endParaRPr lang="en-US" dirty="0" smtClean="0"/>
          </a:p>
          <a:p>
            <a:pPr lvl="1"/>
            <a:r>
              <a:rPr lang="en-US" dirty="0" smtClean="0"/>
              <a:t>Educational materials</a:t>
            </a:r>
            <a:endParaRPr lang="en-US" dirty="0" smtClean="0"/>
          </a:p>
          <a:p>
            <a:pPr lvl="1"/>
            <a:r>
              <a:rPr lang="en-US" dirty="0" smtClean="0"/>
              <a:t>Guides/handbooks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Research briefs</a:t>
            </a:r>
          </a:p>
          <a:p>
            <a:pPr lvl="1"/>
            <a:r>
              <a:rPr lang="en-US" dirty="0" smtClean="0"/>
              <a:t>Social marketing/Apps</a:t>
            </a:r>
            <a:endParaRPr lang="en-US" dirty="0" smtClean="0"/>
          </a:p>
          <a:p>
            <a:pPr lvl="1"/>
            <a:r>
              <a:rPr lang="en-US" dirty="0" smtClean="0"/>
              <a:t>Training and technical </a:t>
            </a:r>
            <a:r>
              <a:rPr lang="en-US" dirty="0" smtClean="0"/>
              <a:t>assistance</a:t>
            </a:r>
          </a:p>
          <a:p>
            <a:endParaRPr lang="en-US" dirty="0"/>
          </a:p>
        </p:txBody>
      </p:sp>
      <p:pic>
        <p:nvPicPr>
          <p:cNvPr id="7170" name="Picture 2" descr="C:\Users\Nancy\AppData\Local\Microsoft\Windows\Temporary Internet Files\Content.IE5\64QX8E5O\MP9004482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4114799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Scholarly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Community Products</a:t>
            </a:r>
          </a:p>
          <a:p>
            <a:pPr lvl="1"/>
            <a:r>
              <a:rPr lang="en-US" dirty="0" smtClean="0"/>
              <a:t>Forums/workshops </a:t>
            </a:r>
            <a:r>
              <a:rPr lang="en-US" dirty="0" smtClean="0"/>
              <a:t>/seminars     </a:t>
            </a:r>
            <a:endParaRPr lang="en-US" dirty="0" smtClean="0"/>
          </a:p>
          <a:p>
            <a:pPr lvl="1"/>
            <a:r>
              <a:rPr lang="en-US" dirty="0" smtClean="0"/>
              <a:t>Newsletters</a:t>
            </a:r>
          </a:p>
          <a:p>
            <a:pPr lvl="1"/>
            <a:r>
              <a:rPr lang="en-US" dirty="0" smtClean="0"/>
              <a:t>Web sites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Designs</a:t>
            </a:r>
          </a:p>
          <a:p>
            <a:pPr lvl="1"/>
            <a:r>
              <a:rPr lang="en-US" dirty="0" smtClean="0"/>
              <a:t>Displays</a:t>
            </a:r>
          </a:p>
          <a:p>
            <a:pPr lvl="1"/>
            <a:r>
              <a:rPr lang="en-US" dirty="0" smtClean="0"/>
              <a:t>Community attained grants/funding</a:t>
            </a:r>
          </a:p>
          <a:p>
            <a:pPr lvl="1"/>
            <a:r>
              <a:rPr lang="en-US" dirty="0" smtClean="0"/>
              <a:t>Community awards</a:t>
            </a:r>
          </a:p>
          <a:p>
            <a:pPr lvl="1"/>
            <a:endParaRPr lang="en-US" dirty="0"/>
          </a:p>
        </p:txBody>
      </p:sp>
      <p:pic>
        <p:nvPicPr>
          <p:cNvPr id="8195" name="Picture 3" descr="C:\Users\Nancy\AppData\Local\Microsoft\Windows\Temporary Internet Files\Content.IE5\A2NAPXKM\MM90028321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8300" y="289560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Nancy’s engagement journey</a:t>
            </a:r>
          </a:p>
          <a:p>
            <a:pPr lvl="1"/>
            <a:r>
              <a:rPr lang="en-US" dirty="0" smtClean="0"/>
              <a:t>32 </a:t>
            </a:r>
            <a:r>
              <a:rPr lang="en-US" dirty="0" smtClean="0"/>
              <a:t>years with Cooperative Extension in Wisconsin, New York, New Hampshire, Virginia, and Iowa</a:t>
            </a:r>
          </a:p>
          <a:p>
            <a:pPr lvl="1"/>
            <a:r>
              <a:rPr lang="en-US" dirty="0" smtClean="0"/>
              <a:t>Many positions and departments</a:t>
            </a:r>
          </a:p>
          <a:p>
            <a:pPr lvl="1"/>
            <a:r>
              <a:rPr lang="en-US" dirty="0" smtClean="0"/>
              <a:t>Three times up for tenure/promotion</a:t>
            </a:r>
          </a:p>
          <a:p>
            <a:pPr lvl="1"/>
            <a:r>
              <a:rPr lang="en-US" dirty="0" smtClean="0"/>
              <a:t>Help many others up for tenure/promotion</a:t>
            </a:r>
          </a:p>
          <a:p>
            <a:pPr lvl="1"/>
            <a:r>
              <a:rPr lang="en-US" dirty="0" smtClean="0"/>
              <a:t>Chair of P&amp;T committee and member at all levels</a:t>
            </a:r>
          </a:p>
          <a:p>
            <a:pPr lvl="1"/>
            <a:r>
              <a:rPr lang="en-US" dirty="0" smtClean="0"/>
              <a:t>External dossier reviewer 3-5 annually</a:t>
            </a:r>
          </a:p>
          <a:p>
            <a:pPr lvl="1"/>
            <a:r>
              <a:rPr lang="en-US" dirty="0" smtClean="0"/>
              <a:t>Silent sports, reading, gardening, dark chocolate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Engaged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 campus s</a:t>
            </a:r>
            <a:r>
              <a:rPr lang="en-US" dirty="0" smtClean="0"/>
              <a:t>ervice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Internships/practicum/clinical</a:t>
            </a:r>
          </a:p>
          <a:p>
            <a:r>
              <a:rPr lang="en-US" dirty="0" smtClean="0"/>
              <a:t>Coop positions with organizations/agencies/companies</a:t>
            </a:r>
            <a:endParaRPr lang="en-US" dirty="0" smtClean="0"/>
          </a:p>
          <a:p>
            <a:r>
              <a:rPr lang="en-US" dirty="0" smtClean="0"/>
              <a:t>Deliberation/public </a:t>
            </a:r>
            <a:r>
              <a:rPr lang="en-US" dirty="0" smtClean="0"/>
              <a:t>scholarship</a:t>
            </a:r>
          </a:p>
          <a:p>
            <a:r>
              <a:rPr lang="en-US" dirty="0" smtClean="0"/>
              <a:t>Student led/assisted community seminars/forums/deliberation</a:t>
            </a:r>
          </a:p>
          <a:p>
            <a:r>
              <a:rPr lang="en-US" dirty="0" smtClean="0"/>
              <a:t>Community study tour</a:t>
            </a:r>
          </a:p>
          <a:p>
            <a:r>
              <a:rPr lang="en-US" dirty="0" smtClean="0"/>
              <a:t>Community projects</a:t>
            </a:r>
            <a:endParaRPr lang="en-US" dirty="0" smtClean="0"/>
          </a:p>
          <a:p>
            <a:r>
              <a:rPr lang="en-US" dirty="0" smtClean="0"/>
              <a:t>Community-based participatory </a:t>
            </a:r>
            <a:r>
              <a:rPr lang="en-US" dirty="0" smtClean="0"/>
              <a:t>action research</a:t>
            </a:r>
          </a:p>
          <a:p>
            <a:r>
              <a:rPr lang="en-US" dirty="0" smtClean="0"/>
              <a:t>Participatory or </a:t>
            </a:r>
            <a:r>
              <a:rPr lang="en-US" dirty="0" err="1" smtClean="0"/>
              <a:t>empowermentevaluation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36220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Collect and Analyze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Case Study</a:t>
            </a:r>
          </a:p>
          <a:p>
            <a:pPr eaLnBrk="1" hangingPunct="1">
              <a:defRPr/>
            </a:pPr>
            <a:r>
              <a:rPr lang="en-US" sz="3600" dirty="0" smtClean="0"/>
              <a:t>Observation</a:t>
            </a:r>
          </a:p>
          <a:p>
            <a:pPr eaLnBrk="1" hangingPunct="1">
              <a:defRPr/>
            </a:pPr>
            <a:r>
              <a:rPr lang="en-US" sz="3600" dirty="0" smtClean="0"/>
              <a:t>Focus Group/Interview</a:t>
            </a:r>
          </a:p>
          <a:p>
            <a:pPr eaLnBrk="1" hangingPunct="1">
              <a:defRPr/>
            </a:pPr>
            <a:r>
              <a:rPr lang="en-US" sz="3600" dirty="0" smtClean="0"/>
              <a:t>Secondary Data</a:t>
            </a:r>
          </a:p>
          <a:p>
            <a:pPr eaLnBrk="1" hangingPunct="1">
              <a:defRPr/>
            </a:pPr>
            <a:r>
              <a:rPr lang="en-US" sz="3600" dirty="0" smtClean="0"/>
              <a:t>Survey/Questionnaire</a:t>
            </a:r>
          </a:p>
        </p:txBody>
      </p:sp>
      <p:pic>
        <p:nvPicPr>
          <p:cNvPr id="3076" name="Picture 4" descr="C:\Users\Nancy\AppData\Local\Microsoft\Windows\Temporary Internet Files\Content.IE5\0CQB9EGO\MP90030927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81200"/>
            <a:ext cx="2426208" cy="3657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Tell Your  Story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3197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Title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Relevance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Response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Results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See: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hlinkClick r:id="rId3"/>
              </a:rPr>
              <a:t>http://connect.ag.vt.edu/impactwriting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pic>
        <p:nvPicPr>
          <p:cNvPr id="16388" name="Picture 4" descr="MCj030136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10288" y="2019300"/>
            <a:ext cx="1985962" cy="1309688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Glassick</a:t>
            </a:r>
            <a:r>
              <a:rPr lang="en-US" dirty="0" smtClean="0"/>
              <a:t> et al. (1997)</a:t>
            </a:r>
          </a:p>
          <a:p>
            <a:pPr>
              <a:buFontTx/>
              <a:buChar char="-"/>
            </a:pPr>
            <a:r>
              <a:rPr lang="en-US" dirty="0" smtClean="0"/>
              <a:t>Clear goals</a:t>
            </a:r>
          </a:p>
          <a:p>
            <a:pPr>
              <a:buFontTx/>
              <a:buChar char="-"/>
            </a:pPr>
            <a:r>
              <a:rPr lang="en-US" dirty="0" smtClean="0"/>
              <a:t>Adequate preparation</a:t>
            </a:r>
          </a:p>
          <a:p>
            <a:pPr>
              <a:buFontTx/>
              <a:buChar char="-"/>
            </a:pPr>
            <a:r>
              <a:rPr lang="en-US" dirty="0" smtClean="0"/>
              <a:t>Appropriate methods</a:t>
            </a:r>
          </a:p>
          <a:p>
            <a:pPr>
              <a:buFontTx/>
              <a:buChar char="-"/>
            </a:pPr>
            <a:r>
              <a:rPr lang="en-US" dirty="0" smtClean="0"/>
              <a:t>Significant results</a:t>
            </a:r>
          </a:p>
          <a:p>
            <a:pPr>
              <a:buFontTx/>
              <a:buChar char="-"/>
            </a:pPr>
            <a:r>
              <a:rPr lang="en-US" dirty="0" smtClean="0"/>
              <a:t>Effective presentation</a:t>
            </a:r>
          </a:p>
          <a:p>
            <a:pPr>
              <a:buFontTx/>
              <a:buChar char="-"/>
            </a:pPr>
            <a:r>
              <a:rPr lang="en-US" dirty="0" smtClean="0"/>
              <a:t>Reflective critique</a:t>
            </a:r>
            <a:endParaRPr lang="en-US" dirty="0"/>
          </a:p>
        </p:txBody>
      </p:sp>
      <p:pic>
        <p:nvPicPr>
          <p:cNvPr id="10242" name="Picture 2" descr="C:\Users\Nancy\AppData\Local\Microsoft\Windows\Temporary Internet Files\Content.IE5\64QX8E5O\MC9003658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956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ISU tenure guidelines</a:t>
            </a:r>
          </a:p>
          <a:p>
            <a:pPr>
              <a:buFontTx/>
              <a:buChar char="-"/>
            </a:pPr>
            <a:r>
              <a:rPr lang="en-US" dirty="0" smtClean="0"/>
              <a:t>Documentation of candidate’s scholarship and position responsibilities</a:t>
            </a:r>
          </a:p>
          <a:p>
            <a:pPr>
              <a:buFontTx/>
              <a:buChar char="-"/>
            </a:pPr>
            <a:r>
              <a:rPr lang="en-US" dirty="0" smtClean="0"/>
              <a:t>Definition of scholarship</a:t>
            </a:r>
          </a:p>
          <a:p>
            <a:pPr>
              <a:buFontTx/>
              <a:buChar char="-"/>
            </a:pPr>
            <a:r>
              <a:rPr lang="en-US" dirty="0" smtClean="0"/>
              <a:t>Effectiveness in areas of responsibility</a:t>
            </a:r>
          </a:p>
          <a:p>
            <a:pPr>
              <a:buFontTx/>
              <a:buChar char="-"/>
            </a:pPr>
            <a:r>
              <a:rPr lang="en-US" dirty="0" smtClean="0"/>
              <a:t>other</a:t>
            </a:r>
            <a:endParaRPr lang="en-US" dirty="0"/>
          </a:p>
        </p:txBody>
      </p:sp>
      <p:pic>
        <p:nvPicPr>
          <p:cNvPr id="11266" name="Picture 2" descr="C:\Users\Nancy\AppData\Local\Microsoft\Windows\Temporary Internet Files\Content.IE5\0CQB9EGO\MC90018927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648200"/>
            <a:ext cx="2084832" cy="1307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Diamond and Adam</a:t>
            </a:r>
          </a:p>
          <a:p>
            <a:pPr>
              <a:buFontTx/>
              <a:buChar char="-"/>
            </a:pPr>
            <a:r>
              <a:rPr lang="en-US" dirty="0" smtClean="0"/>
              <a:t>High level of discipline-related experience</a:t>
            </a:r>
          </a:p>
          <a:p>
            <a:pPr>
              <a:buFontTx/>
              <a:buChar char="-"/>
            </a:pPr>
            <a:r>
              <a:rPr lang="en-US" dirty="0" smtClean="0"/>
              <a:t>Break new ground/innovative</a:t>
            </a:r>
          </a:p>
          <a:p>
            <a:pPr>
              <a:buFontTx/>
              <a:buChar char="-"/>
            </a:pPr>
            <a:r>
              <a:rPr lang="en-US" dirty="0" smtClean="0"/>
              <a:t>Can be replicated or elaborated</a:t>
            </a:r>
          </a:p>
          <a:p>
            <a:pPr>
              <a:buFontTx/>
              <a:buChar char="-"/>
            </a:pPr>
            <a:r>
              <a:rPr lang="en-US" dirty="0" smtClean="0"/>
              <a:t>Can be documented</a:t>
            </a:r>
          </a:p>
          <a:p>
            <a:pPr>
              <a:buFontTx/>
              <a:buChar char="-"/>
            </a:pPr>
            <a:r>
              <a:rPr lang="en-US" dirty="0" smtClean="0"/>
              <a:t>Can be peer reviewed</a:t>
            </a:r>
          </a:p>
          <a:p>
            <a:pPr>
              <a:buFontTx/>
              <a:buChar char="-"/>
            </a:pPr>
            <a:r>
              <a:rPr lang="en-US" dirty="0" smtClean="0"/>
              <a:t>Significant impact </a:t>
            </a:r>
            <a:endParaRPr lang="en-US" dirty="0"/>
          </a:p>
        </p:txBody>
      </p:sp>
      <p:pic>
        <p:nvPicPr>
          <p:cNvPr id="12290" name="Picture 2" descr="C:\Users\Nancy\AppData\Local\Microsoft\Windows\Temporary Internet Files\Content.IE5\0CQB9EGO\MC9004326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Review and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At your table:</a:t>
            </a:r>
          </a:p>
          <a:p>
            <a:pPr>
              <a:buFontTx/>
              <a:buChar char="-"/>
            </a:pPr>
            <a:r>
              <a:rPr lang="en-US" sz="4000" dirty="0" smtClean="0"/>
              <a:t>What do you see as dossier review criteria at your institution?</a:t>
            </a:r>
          </a:p>
          <a:p>
            <a:pPr>
              <a:buFontTx/>
              <a:buChar char="-"/>
            </a:pPr>
            <a:r>
              <a:rPr lang="en-US" sz="4000" dirty="0" smtClean="0"/>
              <a:t>What matters?</a:t>
            </a:r>
          </a:p>
          <a:p>
            <a:pPr>
              <a:buFontTx/>
              <a:buChar char="-"/>
            </a:pPr>
            <a:r>
              <a:rPr lang="en-US" sz="4000" dirty="0" smtClean="0"/>
              <a:t>Other thoughts about dossier review?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Dossier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Ultimately, RPT decisions rest on values and judgments, not on measurement or clear expectations. 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Fairweather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New Directions for Institutional 				Research (2002, #114, pg. 97)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Virginia Tech Focus Groups</a:t>
            </a:r>
          </a:p>
          <a:p>
            <a:pPr lvl="1"/>
            <a:r>
              <a:rPr lang="en-US" dirty="0" smtClean="0"/>
              <a:t>At your table review the article on engagement at Virginia Tech</a:t>
            </a:r>
          </a:p>
          <a:p>
            <a:pPr lvl="2"/>
            <a:r>
              <a:rPr lang="en-US" dirty="0" smtClean="0"/>
              <a:t>What does this context value for tenure and promotion?</a:t>
            </a:r>
          </a:p>
          <a:p>
            <a:pPr lvl="2"/>
            <a:r>
              <a:rPr lang="en-US" dirty="0" smtClean="0"/>
              <a:t>What are the challenges for engaged faculty to gain support?</a:t>
            </a:r>
          </a:p>
          <a:p>
            <a:pPr lvl="2"/>
            <a:r>
              <a:rPr lang="en-US" dirty="0" smtClean="0"/>
              <a:t>What supports are in place for engaged scholarship?</a:t>
            </a:r>
          </a:p>
          <a:p>
            <a:pPr lvl="2"/>
            <a:r>
              <a:rPr lang="en-US" smtClean="0"/>
              <a:t>Other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8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your institution’s mission align with your work?</a:t>
            </a:r>
          </a:p>
          <a:p>
            <a:r>
              <a:rPr lang="en-US" dirty="0" smtClean="0"/>
              <a:t>How do your institution’s measures of assessment fit with your work?</a:t>
            </a:r>
          </a:p>
          <a:p>
            <a:r>
              <a:rPr lang="en-US" dirty="0" smtClean="0"/>
              <a:t>How does your institution’s strategic plan mesh with your work?</a:t>
            </a:r>
          </a:p>
          <a:p>
            <a:r>
              <a:rPr lang="en-US" dirty="0" smtClean="0"/>
              <a:t>What is your academic appointment?</a:t>
            </a:r>
          </a:p>
          <a:p>
            <a:r>
              <a:rPr lang="en-US" dirty="0" smtClean="0"/>
              <a:t>What is your contribution to your discipline, department, college, institution?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Your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Position</a:t>
            </a:r>
          </a:p>
          <a:p>
            <a:r>
              <a:rPr lang="en-US" dirty="0" smtClean="0"/>
              <a:t>Institution</a:t>
            </a:r>
          </a:p>
          <a:p>
            <a:r>
              <a:rPr lang="en-US" dirty="0" smtClean="0"/>
              <a:t>Tenure/promotion journey</a:t>
            </a:r>
          </a:p>
          <a:p>
            <a:pPr marL="118872" indent="0">
              <a:buNone/>
            </a:pPr>
            <a:endParaRPr lang="en-US" dirty="0" smtClean="0"/>
          </a:p>
        </p:txBody>
      </p:sp>
      <p:pic>
        <p:nvPicPr>
          <p:cNvPr id="1027" name="Picture 3" descr="C:\Users\Nancy\AppData\Local\Microsoft\Windows\Temporary Internet Files\Content.IE5\DQUKBCSS\MP90041181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14800"/>
            <a:ext cx="28194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P&amp;T Dossier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your table: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Record the engagement P&amp;T best practices you’ve gleaned from today’s discussions and materials.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Share them with the group </a:t>
            </a:r>
            <a:endParaRPr lang="en-US" dirty="0"/>
          </a:p>
        </p:txBody>
      </p:sp>
      <p:pic>
        <p:nvPicPr>
          <p:cNvPr id="13314" name="Picture 2" descr="C:\Users\Nancy\AppData\Local\Microsoft\Windows\Temporary Internet Files\Content.IE5\64QX8E5O\MC9001572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962400"/>
            <a:ext cx="1828800" cy="1370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Engagement Dossier Tips and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early – engagement takes time</a:t>
            </a:r>
          </a:p>
          <a:p>
            <a:r>
              <a:rPr lang="en-US" dirty="0" smtClean="0"/>
              <a:t>Documentation is an ongoing process</a:t>
            </a:r>
          </a:p>
          <a:p>
            <a:r>
              <a:rPr lang="en-US" dirty="0" smtClean="0"/>
              <a:t>Write for an academic audience</a:t>
            </a:r>
          </a:p>
          <a:p>
            <a:r>
              <a:rPr lang="en-US" dirty="0" smtClean="0"/>
              <a:t>Focus on faculty work, not on the project</a:t>
            </a:r>
          </a:p>
          <a:p>
            <a:r>
              <a:rPr lang="en-US" dirty="0" smtClean="0"/>
              <a:t>Find a balance between process and impact/products</a:t>
            </a:r>
          </a:p>
          <a:p>
            <a:r>
              <a:rPr lang="en-US" dirty="0" smtClean="0"/>
              <a:t>Be clear about the intellectual question or working hypothesis behind the work</a:t>
            </a:r>
          </a:p>
          <a:p>
            <a:r>
              <a:rPr lang="en-US" dirty="0" smtClean="0"/>
              <a:t>Tell the significance of the impact and how it is determined or evaluated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Engagement Dossier Tips and Practices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Align engagement with discipline, department, campus, and national priorities</a:t>
            </a:r>
          </a:p>
          <a:p>
            <a:r>
              <a:rPr lang="en-US" dirty="0" smtClean="0"/>
              <a:t>Share only the information that illustrates context or scholarship</a:t>
            </a:r>
          </a:p>
          <a:p>
            <a:r>
              <a:rPr lang="en-US" dirty="0" smtClean="0"/>
              <a:t>Link current and past work with future work</a:t>
            </a:r>
          </a:p>
          <a:p>
            <a:r>
              <a:rPr lang="en-US" dirty="0" smtClean="0"/>
              <a:t>Select mentors and learn the criteria used for your review</a:t>
            </a:r>
          </a:p>
          <a:p>
            <a:r>
              <a:rPr lang="en-US" dirty="0" smtClean="0"/>
              <a:t>Know the expected format for the dossier</a:t>
            </a:r>
          </a:p>
          <a:p>
            <a:r>
              <a:rPr lang="en-US" dirty="0" smtClean="0"/>
              <a:t>Get to know your dossier reviewers and their expectations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Engagement Dossier Tips and Practices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documentation file system</a:t>
            </a:r>
          </a:p>
          <a:p>
            <a:r>
              <a:rPr lang="en-US" dirty="0" smtClean="0"/>
              <a:t>Develop a disciplinary, department, and eventually national niche</a:t>
            </a:r>
          </a:p>
          <a:p>
            <a:r>
              <a:rPr lang="en-US" dirty="0" smtClean="0"/>
              <a:t>Publish and present early and often</a:t>
            </a:r>
          </a:p>
          <a:p>
            <a:r>
              <a:rPr lang="en-US" dirty="0" smtClean="0"/>
              <a:t>Select service roles carefully and turn them into scholarship</a:t>
            </a:r>
          </a:p>
          <a:p>
            <a:r>
              <a:rPr lang="en-US" dirty="0" smtClean="0"/>
              <a:t>Make activities that matter a high priority (i.e. writing)</a:t>
            </a:r>
          </a:p>
          <a:p>
            <a:r>
              <a:rPr lang="en-US" dirty="0" smtClean="0"/>
              <a:t>Demonstrate value in all you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Engagement Dossier Tips and Practices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Focus</a:t>
            </a:r>
          </a:p>
          <a:p>
            <a:r>
              <a:rPr lang="en-US" dirty="0" smtClean="0"/>
              <a:t>Be new, the first, or better than others</a:t>
            </a:r>
          </a:p>
          <a:p>
            <a:r>
              <a:rPr lang="en-US" dirty="0" smtClean="0"/>
              <a:t>Be aware of what influences faculty scholarly work and manage it (i.e. assignment, rewards, time, resources, personal priorities, performance review, P&amp;T documents, culture)</a:t>
            </a:r>
          </a:p>
          <a:p>
            <a:r>
              <a:rPr lang="en-US" dirty="0" smtClean="0"/>
              <a:t>Engage many peer reviewers as you go</a:t>
            </a:r>
          </a:p>
          <a:p>
            <a:r>
              <a:rPr lang="en-US" dirty="0" smtClean="0"/>
              <a:t>Find ways to bridge the gaps between tenure expectations and the actual day to day work of faculty</a:t>
            </a:r>
          </a:p>
          <a:p>
            <a:r>
              <a:rPr lang="en-US" dirty="0" smtClean="0"/>
              <a:t>Reach more than one goal with each activity/project and get maximum products out of each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the Discussion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each other as resources on the tenure trail</a:t>
            </a:r>
          </a:p>
          <a:p>
            <a:r>
              <a:rPr lang="en-US" dirty="0" smtClean="0"/>
              <a:t>Attend NOSC </a:t>
            </a:r>
          </a:p>
          <a:p>
            <a:r>
              <a:rPr lang="en-US" dirty="0" smtClean="0"/>
              <a:t>Celebrate success</a:t>
            </a:r>
          </a:p>
          <a:p>
            <a:r>
              <a:rPr lang="en-US" dirty="0" smtClean="0"/>
              <a:t>Keep in touch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099" name="Picture 3" descr="C:\Users\Nancy\AppData\Local\Microsoft\Windows\Temporary Internet Files\Content.IE5\64QX8E5O\MC9003418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19400"/>
            <a:ext cx="343204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Engaged scholarship</a:t>
            </a:r>
          </a:p>
          <a:p>
            <a:r>
              <a:rPr lang="en-US" dirty="0"/>
              <a:t>F</a:t>
            </a:r>
            <a:r>
              <a:rPr lang="en-US" dirty="0" smtClean="0"/>
              <a:t>aculty voices on engagement and engaged scholarship</a:t>
            </a:r>
          </a:p>
          <a:p>
            <a:r>
              <a:rPr lang="en-US" dirty="0" smtClean="0"/>
              <a:t>Engaged scholarship P&amp;T resources</a:t>
            </a:r>
          </a:p>
          <a:p>
            <a:r>
              <a:rPr lang="en-US" dirty="0" smtClean="0"/>
              <a:t>Documentation of engagement in the academic dossier</a:t>
            </a:r>
          </a:p>
          <a:p>
            <a:r>
              <a:rPr lang="en-US" dirty="0" smtClean="0"/>
              <a:t>Best practices list</a:t>
            </a:r>
          </a:p>
          <a:p>
            <a:r>
              <a:rPr lang="en-US" dirty="0" smtClean="0"/>
              <a:t>Other good engagement stuff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Engaged Dossier?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Enhance research </a:t>
            </a:r>
          </a:p>
          <a:p>
            <a:r>
              <a:rPr lang="en-US" sz="3600" dirty="0" smtClean="0"/>
              <a:t>Enhance teaching</a:t>
            </a:r>
          </a:p>
          <a:p>
            <a:r>
              <a:rPr lang="en-US" sz="3600" dirty="0" smtClean="0"/>
              <a:t>Student growth and development</a:t>
            </a:r>
          </a:p>
          <a:p>
            <a:r>
              <a:rPr lang="en-US" sz="3600" dirty="0" smtClean="0"/>
              <a:t>Scholar growth and development</a:t>
            </a:r>
          </a:p>
          <a:p>
            <a:r>
              <a:rPr lang="en-US" sz="3600" dirty="0" smtClean="0"/>
              <a:t>Address social, economic, and environmental issues</a:t>
            </a:r>
          </a:p>
          <a:p>
            <a:r>
              <a:rPr lang="en-US" sz="3600" dirty="0" smtClean="0"/>
              <a:t>Make a difference in the world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110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6858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Approaches to Engagement and Scholarship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62400" y="1143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SCHOLARSHIP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1600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LOW</a:t>
            </a:r>
            <a:r>
              <a:rPr lang="en-US"/>
              <a:t>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867400" y="160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HIGH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057400" y="1981200"/>
            <a:ext cx="2903538" cy="1600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Engagement</a:t>
            </a:r>
          </a:p>
          <a:p>
            <a:pPr algn="ctr"/>
            <a:endParaRPr lang="en-US" sz="1600" b="1"/>
          </a:p>
          <a:p>
            <a:pPr algn="ctr">
              <a:buFontTx/>
              <a:buChar char="•"/>
            </a:pPr>
            <a:r>
              <a:rPr lang="en-US" sz="1600"/>
              <a:t>Mutual benefit</a:t>
            </a:r>
          </a:p>
          <a:p>
            <a:pPr algn="ctr">
              <a:buFontTx/>
              <a:buChar char="•"/>
            </a:pPr>
            <a:r>
              <a:rPr lang="en-US" sz="1600"/>
              <a:t>Exchange knowledge/resources</a:t>
            </a:r>
          </a:p>
          <a:p>
            <a:pPr algn="ctr">
              <a:buFontTx/>
              <a:buChar char="•"/>
            </a:pPr>
            <a:r>
              <a:rPr lang="en-US" sz="1600"/>
              <a:t>Reciprocal partnership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960938" y="1981200"/>
            <a:ext cx="2887662" cy="1600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Engaged Scholarship</a:t>
            </a:r>
          </a:p>
          <a:p>
            <a:pPr algn="ctr"/>
            <a:endParaRPr lang="en-US" sz="1600" b="1"/>
          </a:p>
          <a:p>
            <a:pPr algn="ctr"/>
            <a:r>
              <a:rPr lang="en-US" sz="1600"/>
              <a:t>Principles of engagement</a:t>
            </a:r>
          </a:p>
          <a:p>
            <a:pPr algn="ctr"/>
            <a:r>
              <a:rPr lang="en-US" sz="1600"/>
              <a:t>+</a:t>
            </a:r>
          </a:p>
          <a:p>
            <a:pPr algn="ctr"/>
            <a:r>
              <a:rPr lang="en-US" sz="1600"/>
              <a:t>Principles of scholarship</a:t>
            </a:r>
          </a:p>
          <a:p>
            <a:pPr algn="ctr"/>
            <a:endParaRPr lang="en-US" sz="16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57400" y="3581400"/>
            <a:ext cx="2898775" cy="167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Service</a:t>
            </a:r>
          </a:p>
          <a:p>
            <a:pPr algn="ctr"/>
            <a:endParaRPr lang="en-US" sz="1600" b="1"/>
          </a:p>
          <a:p>
            <a:pPr algn="ctr">
              <a:buFontTx/>
              <a:buChar char="•"/>
            </a:pPr>
            <a:r>
              <a:rPr lang="en-US" sz="1600"/>
              <a:t>One way/expert presentation to groups</a:t>
            </a:r>
          </a:p>
          <a:p>
            <a:pPr algn="ctr">
              <a:buFontTx/>
              <a:buChar char="•"/>
            </a:pPr>
            <a:r>
              <a:rPr lang="en-US" sz="1600"/>
              <a:t>Internal committees</a:t>
            </a:r>
          </a:p>
          <a:p>
            <a:pPr algn="ctr">
              <a:buFontTx/>
              <a:buChar char="•"/>
            </a:pPr>
            <a:r>
              <a:rPr lang="en-US" sz="1600"/>
              <a:t>Professional associations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956175" y="3581400"/>
            <a:ext cx="2892425" cy="167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Scholarship</a:t>
            </a:r>
          </a:p>
          <a:p>
            <a:pPr algn="ctr"/>
            <a:endParaRPr lang="en-US" sz="1600" b="1"/>
          </a:p>
          <a:p>
            <a:pPr algn="ctr">
              <a:buFontTx/>
              <a:buChar char="•"/>
            </a:pPr>
            <a:r>
              <a:rPr lang="en-US" sz="1600"/>
              <a:t>Original intellectual work</a:t>
            </a:r>
          </a:p>
          <a:p>
            <a:pPr algn="ctr">
              <a:buFontTx/>
              <a:buChar char="•"/>
            </a:pPr>
            <a:r>
              <a:rPr lang="en-US" sz="1600"/>
              <a:t>Communicated</a:t>
            </a:r>
          </a:p>
          <a:p>
            <a:pPr algn="ctr">
              <a:buFontTx/>
              <a:buChar char="•"/>
            </a:pPr>
            <a:r>
              <a:rPr lang="en-US" sz="1600"/>
              <a:t>Validated by peers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2133600"/>
            <a:ext cx="381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ENGAGEMENT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066800" y="2590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HIGH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1430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LOW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038600" y="5486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Dr. Nancy Franz  2009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200400" y="15240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Franklin Gothic Medium" pitchFamily="34" charset="0"/>
              </a:rPr>
              <a:t>Figure 1.  Franz Engaged Scholarship Model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752600" y="533400"/>
            <a:ext cx="6324600" cy="5943600"/>
            <a:chOff x="1104" y="336"/>
            <a:chExt cx="3984" cy="3744"/>
          </a:xfrm>
        </p:grpSpPr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1104" y="336"/>
              <a:ext cx="3984" cy="37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1488" y="672"/>
              <a:ext cx="3168" cy="30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1920" y="1152"/>
              <a:ext cx="2304" cy="220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2496" y="1632"/>
              <a:ext cx="1152" cy="1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064" y="480"/>
              <a:ext cx="21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Franklin Gothic Medium" pitchFamily="34" charset="0"/>
                </a:rPr>
                <a:t>Internal and External Factors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872" y="3744"/>
              <a:ext cx="25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Franklin Gothic Medium" pitchFamily="34" charset="0"/>
                </a:rPr>
                <a:t>Engagement Assumptions</a:t>
              </a: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824" y="3072"/>
              <a:ext cx="13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Franklin Gothic Medium" pitchFamily="34" charset="0"/>
                </a:rPr>
                <a:t>Outreach</a:t>
              </a: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176" y="2016"/>
              <a:ext cx="6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Franklin Gothic Medium" pitchFamily="34" charset="0"/>
                </a:rPr>
                <a:t>Teaching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2736" y="864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Franklin Gothic Medium" pitchFamily="34" charset="0"/>
                </a:rPr>
                <a:t>Research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2352" y="2112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>
                  <a:latin typeface="Franklin Gothic Medium" pitchFamily="34" charset="0"/>
                </a:rPr>
                <a:t>Academia        community</a:t>
              </a:r>
            </a:p>
            <a:p>
              <a:pPr algn="ctr"/>
              <a:r>
                <a:rPr lang="en-US" sz="1200">
                  <a:latin typeface="Franklin Gothic Medium" pitchFamily="34" charset="0"/>
                </a:rPr>
                <a:t>legacy that grows the field</a:t>
              </a: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2064" y="2592"/>
              <a:ext cx="67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Condition Change</a:t>
              </a: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880" y="3024"/>
              <a:ext cx="72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Behavior change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3696" y="2592"/>
              <a:ext cx="67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Learning change</a:t>
              </a: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2016" y="1728"/>
              <a:ext cx="72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Discover knowledge</a:t>
              </a: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2784" y="1248"/>
              <a:ext cx="67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Develop knowledge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456" y="1632"/>
              <a:ext cx="72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100">
                  <a:latin typeface="Franklin Gothic Medium" pitchFamily="34" charset="0"/>
                </a:rPr>
                <a:t>Disseminating knowledge</a:t>
              </a:r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auto">
            <a:xfrm rot="10066492" flipV="1">
              <a:off x="1673" y="1424"/>
              <a:ext cx="593" cy="849"/>
            </a:xfrm>
            <a:custGeom>
              <a:avLst/>
              <a:gdLst>
                <a:gd name="G0" fmla="+- 0 0 0"/>
                <a:gd name="G1" fmla="+- 20689 0 0"/>
                <a:gd name="G2" fmla="+- 21600 0 0"/>
                <a:gd name="T0" fmla="*/ 6208 w 21560"/>
                <a:gd name="T1" fmla="*/ 0 h 20689"/>
                <a:gd name="T2" fmla="*/ 21560 w 21560"/>
                <a:gd name="T3" fmla="*/ 19372 h 20689"/>
                <a:gd name="T4" fmla="*/ 0 w 21560"/>
                <a:gd name="T5" fmla="*/ 20689 h 20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0" h="20689" fill="none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</a:path>
                <a:path w="21560" h="20689" stroke="0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  <a:lnTo>
                    <a:pt x="0" y="2068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auto">
            <a:xfrm rot="17511714" flipV="1">
              <a:off x="3648" y="1056"/>
              <a:ext cx="593" cy="849"/>
            </a:xfrm>
            <a:custGeom>
              <a:avLst/>
              <a:gdLst>
                <a:gd name="G0" fmla="+- 0 0 0"/>
                <a:gd name="G1" fmla="+- 20689 0 0"/>
                <a:gd name="G2" fmla="+- 21600 0 0"/>
                <a:gd name="T0" fmla="*/ 6208 w 21560"/>
                <a:gd name="T1" fmla="*/ 0 h 20689"/>
                <a:gd name="T2" fmla="*/ 21560 w 21560"/>
                <a:gd name="T3" fmla="*/ 19372 h 20689"/>
                <a:gd name="T4" fmla="*/ 0 w 21560"/>
                <a:gd name="T5" fmla="*/ 20689 h 20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0" h="20689" fill="none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</a:path>
                <a:path w="21560" h="20689" stroke="0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  <a:lnTo>
                    <a:pt x="0" y="2068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auto">
            <a:xfrm rot="2253944" flipV="1">
              <a:off x="3259" y="2878"/>
              <a:ext cx="593" cy="864"/>
            </a:xfrm>
            <a:custGeom>
              <a:avLst/>
              <a:gdLst>
                <a:gd name="G0" fmla="+- 0 0 0"/>
                <a:gd name="G1" fmla="+- 20689 0 0"/>
                <a:gd name="G2" fmla="+- 21600 0 0"/>
                <a:gd name="T0" fmla="*/ 6208 w 21560"/>
                <a:gd name="T1" fmla="*/ 0 h 20689"/>
                <a:gd name="T2" fmla="*/ 21560 w 21560"/>
                <a:gd name="T3" fmla="*/ 19372 h 20689"/>
                <a:gd name="T4" fmla="*/ 0 w 21560"/>
                <a:gd name="T5" fmla="*/ 20689 h 20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0" h="20689" fill="none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</a:path>
                <a:path w="21560" h="20689" stroke="0" extrusionOk="0">
                  <a:moveTo>
                    <a:pt x="6207" y="0"/>
                  </a:moveTo>
                  <a:cubicBezTo>
                    <a:pt x="14879" y="2602"/>
                    <a:pt x="21007" y="10335"/>
                    <a:pt x="21559" y="19372"/>
                  </a:cubicBezTo>
                  <a:lnTo>
                    <a:pt x="0" y="20689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3072" y="1536"/>
              <a:ext cx="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V="1">
              <a:off x="3168" y="1776"/>
              <a:ext cx="33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3216" y="2400"/>
              <a:ext cx="48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3072" y="2448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H="1">
              <a:off x="2544" y="2400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 flipV="1">
              <a:off x="2496" y="1872"/>
              <a:ext cx="43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2976" y="220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Voices on Engagement and Engaged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At your table, review the research report about engagement at Virginia Tech</a:t>
            </a:r>
          </a:p>
          <a:p>
            <a:pPr lvl="1"/>
            <a:r>
              <a:rPr lang="en-US" dirty="0" smtClean="0"/>
              <a:t>What surprised you</a:t>
            </a:r>
          </a:p>
          <a:p>
            <a:pPr lvl="1"/>
            <a:r>
              <a:rPr lang="en-US" dirty="0" smtClean="0"/>
              <a:t>What insights do you see for P&amp;T</a:t>
            </a:r>
          </a:p>
          <a:p>
            <a:pPr lvl="1"/>
            <a:r>
              <a:rPr lang="en-US" dirty="0" smtClean="0"/>
              <a:t>What messages do you see from the faculty</a:t>
            </a:r>
          </a:p>
          <a:p>
            <a:pPr lvl="1"/>
            <a:r>
              <a:rPr lang="en-US" dirty="0" smtClean="0"/>
              <a:t>What other data do you find interesting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 descr="C:\Users\Nancy\AppData\Local\Microsoft\Windows\Temporary Internet Files\Content.IE5\64QX8E5O\MC9002502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911505"/>
            <a:ext cx="2965010" cy="1946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P&amp;T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Making Outreach Visible: A Guide to Documenting Professional Service and Outreach (1999) Driscoll and Lynton</a:t>
            </a:r>
          </a:p>
          <a:p>
            <a:r>
              <a:rPr lang="en-US" dirty="0" err="1" smtClean="0"/>
              <a:t>Uniscope</a:t>
            </a:r>
            <a:r>
              <a:rPr lang="en-US" dirty="0" smtClean="0"/>
              <a:t> – Penn State</a:t>
            </a:r>
          </a:p>
          <a:p>
            <a:r>
              <a:rPr lang="en-US" dirty="0" smtClean="0"/>
              <a:t>Journal of Extension (2008, 46(4), O’Neill)</a:t>
            </a:r>
          </a:p>
          <a:p>
            <a:r>
              <a:rPr lang="en-US" dirty="0" smtClean="0"/>
              <a:t>New Directions for Evaluation (2008, #118, Chapter 1, Jordan, </a:t>
            </a:r>
            <a:r>
              <a:rPr lang="en-US" dirty="0" err="1" smtClean="0"/>
              <a:t>Hage</a:t>
            </a:r>
            <a:r>
              <a:rPr lang="en-US" dirty="0" smtClean="0"/>
              <a:t>, Mote)</a:t>
            </a:r>
          </a:p>
          <a:p>
            <a:r>
              <a:rPr lang="en-US" dirty="0" smtClean="0"/>
              <a:t>Scholarship Assessed (1997, </a:t>
            </a:r>
            <a:r>
              <a:rPr lang="en-US" dirty="0" err="1" smtClean="0"/>
              <a:t>Glassick</a:t>
            </a:r>
            <a:r>
              <a:rPr lang="en-US" dirty="0" smtClean="0"/>
              <a:t> et al)</a:t>
            </a:r>
          </a:p>
          <a:p>
            <a:r>
              <a:rPr lang="en-US" dirty="0" smtClean="0"/>
              <a:t>The Disciplines Speak (1995, Diamond &amp; Adam)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trengthening Your Engagement Dossier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elcom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t Your Tabl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verview&amp;quot;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 - &amp;quot;Faculty Voices on Engagement and Engaged Scholarshi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Engagement P&amp;amp;T Resource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Engagement P&amp;amp;T Resource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Engagement P&amp;amp;T Resource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Engagement Dossier Steps&amp;quot;&quot;/&gt;&lt;property id=&quot;20307&quot; value=&quot;280&quot;/&gt;&lt;/object&gt;&lt;object type=&quot;3&quot; unique_id=&quot;10015&quot;&gt;&lt;property id=&quot;20148&quot; value=&quot;5&quot;/&gt;&lt;property id=&quot;20300&quot; value=&quot;Slide 13 - &amp;quot;Map Your Efforts&amp;quot;&quot;/&gt;&lt;property id=&quot;20307&quot; value=&quot;269&quot;/&gt;&lt;/object&gt;&lt;object type=&quot;3&quot; unique_id=&quot;10016&quot;&gt;&lt;property id=&quot;20148&quot; value=&quot;5&quot;/&gt;&lt;property id=&quot;20300&quot; value=&quot;Slide 14 - &amp;quot;Mapping Methods&amp;quot;&quot;/&gt;&lt;property id=&quot;20307&quot; value=&quot;271&quot;/&gt;&lt;/object&gt;&lt;object type=&quot;3&quot; unique_id=&quot;10017&quot;&gt;&lt;property id=&quot;20148&quot; value=&quot;5&quot;/&gt;&lt;property id=&quot;20300&quot; value=&quot;Slide 15 - &amp;quot;Determine What Impact Will be Measured&amp;quot;&quot;/&gt;&lt;property id=&quot;20307&quot; value=&quot;273&quot;/&gt;&lt;/object&gt;&lt;object type=&quot;3&quot; unique_id=&quot;10018&quot;&gt;&lt;property id=&quot;20148&quot; value=&quot;5&quot;/&gt;&lt;property id=&quot;20300&quot; value=&quot;Slide 16 - &amp;quot;Potential Impact Questions &amp;quot;&quot;/&gt;&lt;property id=&quot;20307&quot; value=&quot;275&quot;/&gt;&lt;/object&gt;&lt;object type=&quot;3&quot; unique_id=&quot;10019&quot;&gt;&lt;property id=&quot;20148&quot; value=&quot;5&quot;/&gt;&lt;property id=&quot;20300&quot; value=&quot;Slide 17 - &amp;quot;Potential Scholarly Products&amp;quot;&quot;/&gt;&lt;property id=&quot;20307&quot; value=&quot;286&quot;/&gt;&lt;/object&gt;&lt;object type=&quot;3&quot; unique_id=&quot;10020&quot;&gt;&lt;property id=&quot;20148&quot; value=&quot;5&quot;/&gt;&lt;property id=&quot;20300&quot; value=&quot;Slide 18 - &amp;quot;Potential Scholarly Products&amp;quot;&quot;/&gt;&lt;property id=&quot;20307&quot; value=&quot;287&quot;/&gt;&lt;/object&gt;&lt;object type=&quot;3&quot; unique_id=&quot;10021&quot;&gt;&lt;property id=&quot;20148&quot; value=&quot;5&quot;/&gt;&lt;property id=&quot;20300&quot; value=&quot;Slide 19 - &amp;quot;Potential Scholarly Products&amp;quot;&quot;/&gt;&lt;property id=&quot;20307&quot; value=&quot;288&quot;/&gt;&lt;/object&gt;&lt;object type=&quot;3&quot; unique_id=&quot;10022&quot;&gt;&lt;property id=&quot;20148&quot; value=&quot;5&quot;/&gt;&lt;property id=&quot;20300&quot; value=&quot;Slide 20 - &amp;quot;Methods of Engaged Scholarship&amp;quot;&quot;/&gt;&lt;property id=&quot;20307&quot; value=&quot;289&quot;/&gt;&lt;/object&gt;&lt;object type=&quot;3&quot; unique_id=&quot;10023&quot;&gt;&lt;property id=&quot;20148&quot; value=&quot;5&quot;/&gt;&lt;property id=&quot;20300&quot; value=&quot;Slide 21 - &amp;quot;Collect and Analyze Data&amp;quot;&quot;/&gt;&lt;property id=&quot;20307&quot; value=&quot;277&quot;/&gt;&lt;/object&gt;&lt;object type=&quot;3&quot; unique_id=&quot;10024&quot;&gt;&lt;property id=&quot;20148&quot; value=&quot;5&quot;/&gt;&lt;property id=&quot;20300&quot; value=&quot;Slide 22 - &amp;quot;Tell Your  Story&amp;quot;&quot;/&gt;&lt;property id=&quot;20307&quot; value=&quot;279&quot;/&gt;&lt;/object&gt;&lt;object type=&quot;3&quot; unique_id=&quot;10025&quot;&gt;&lt;property id=&quot;20148&quot; value=&quot;5&quot;/&gt;&lt;property id=&quot;20300&quot; value=&quot;Slide 23 - &amp;quot;Dossier Review&amp;quot;&quot;/&gt;&lt;property id=&quot;20307&quot; value=&quot;282&quot;/&gt;&lt;/object&gt;&lt;object type=&quot;3&quot; unique_id=&quot;10026&quot;&gt;&lt;property id=&quot;20148&quot; value=&quot;5&quot;/&gt;&lt;property id=&quot;20300&quot; value=&quot;Slide 24 - &amp;quot;Dossier Review&amp;quot;&quot;/&gt;&lt;property id=&quot;20307&quot; value=&quot;283&quot;/&gt;&lt;/object&gt;&lt;object type=&quot;3&quot; unique_id=&quot;10027&quot;&gt;&lt;property id=&quot;20148&quot; value=&quot;5&quot;/&gt;&lt;property id=&quot;20300&quot; value=&quot;Slide 25 - &amp;quot;Dossier Review&amp;quot;&quot;/&gt;&lt;property id=&quot;20307&quot; value=&quot;284&quot;/&gt;&lt;/object&gt;&lt;object type=&quot;3&quot; unique_id=&quot;10028&quot;&gt;&lt;property id=&quot;20148&quot; value=&quot;5&quot;/&gt;&lt;property id=&quot;20300&quot; value=&quot;Slide 26 - &amp;quot;Dossier Review and Discussion&amp;quot;&quot;/&gt;&lt;property id=&quot;20307&quot; value=&quot;281&quot;/&gt;&lt;/object&gt;&lt;object type=&quot;3&quot; unique_id=&quot;10029&quot;&gt;&lt;property id=&quot;20148&quot; value=&quot;5&quot;/&gt;&lt;property id=&quot;20300&quot; value=&quot;Slide 27 - &amp;quot;Dossier Review&amp;quot;&quot;/&gt;&lt;property id=&quot;20307&quot; value=&quot;285&quot;/&gt;&lt;/object&gt;&lt;object type=&quot;3&quot; unique_id=&quot;10030&quot;&gt;&lt;property id=&quot;20148&quot; value=&quot;5&quot;/&gt;&lt;property id=&quot;20300&quot; value=&quot;Slide 28 - &amp;quot;Context is Everything&amp;quot;&quot;/&gt;&lt;property id=&quot;20307&quot; value=&quot;290&quot;/&gt;&lt;/object&gt;&lt;object type=&quot;3&quot; unique_id=&quot;10031&quot;&gt;&lt;property id=&quot;20148&quot; value=&quot;5&quot;/&gt;&lt;property id=&quot;20300&quot; value=&quot;Slide 29 - &amp;quot;P&amp;amp;T Dossier Best Practices&amp;quot;&quot;/&gt;&lt;property id=&quot;20307&quot; value=&quot;291&quot;/&gt;&lt;/object&gt;&lt;object type=&quot;3&quot; unique_id=&quot;10032&quot;&gt;&lt;property id=&quot;20148&quot; value=&quot;5&quot;/&gt;&lt;property id=&quot;20300&quot; value=&quot;Slide 30 - &amp;quot;Strengthening the Engagement Dossier Tips and Practices&amp;quot;&quot;/&gt;&lt;property id=&quot;20307&quot; value=&quot;292&quot;/&gt;&lt;/object&gt;&lt;object type=&quot;3&quot; unique_id=&quot;10033&quot;&gt;&lt;property id=&quot;20148&quot; value=&quot;5&quot;/&gt;&lt;property id=&quot;20300&quot; value=&quot;Slide 31 - &amp;quot;Strengthening the Engagement Dossier Tips and Practices (cont.)&amp;quot;&quot;/&gt;&lt;property id=&quot;20307&quot; value=&quot;293&quot;/&gt;&lt;/object&gt;&lt;object type=&quot;3&quot; unique_id=&quot;10034&quot;&gt;&lt;property id=&quot;20148&quot; value=&quot;5&quot;/&gt;&lt;property id=&quot;20300&quot; value=&quot;Slide 32 - &amp;quot;Strengthening the Engagement Dossier Tips and Practices (cont.)&amp;quot;&quot;/&gt;&lt;property id=&quot;20307&quot; value=&quot;294&quot;/&gt;&lt;/object&gt;&lt;object type=&quot;3&quot; unique_id=&quot;10035&quot;&gt;&lt;property id=&quot;20148&quot; value=&quot;5&quot;/&gt;&lt;property id=&quot;20300&quot; value=&quot;Slide 33 - &amp;quot;Strengthening the Engagement Dossier Tips and Practices (cont.)&amp;quot;&quot;/&gt;&lt;property id=&quot;20307&quot; value=&quot;295&quot;/&gt;&lt;/object&gt;&lt;object type=&quot;3&quot; unique_id=&quot;10036&quot;&gt;&lt;property id=&quot;20148&quot; value=&quot;5&quot;/&gt;&lt;property id=&quot;20300&quot; value=&quot;Slide 34 - &amp;quot;Keep the Discussion Going&amp;quot;&quot;/&gt;&lt;property id=&quot;20307&quot; value=&quot;296&quot;/&gt;&lt;/object&gt;&lt;object type=&quot;3&quot; unique_id=&quot;10072&quot;&gt;&lt;property id=&quot;20148&quot; value=&quot;5&quot;/&gt;&lt;property id=&quot;20300&quot; value=&quot;Slide 5 - &amp;quot;Why an Engaged Dossier?&amp;quot;&quot;/&gt;&lt;property id=&quot;20307&quot; value=&quot;297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5531361,D:\My Documents\Evaluation\Eng Vols Imp Eval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5531361,D:\My Documents\Evaluation\Eng Vols Imp Eval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5531361,D:\My Documents\Evaluation\Eng Vols Imp Eval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5531361,D:\My Documents\Evaluation\Eng Vols Imp Eval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5531361,D:\My Documents\Evaluation\Eng Vols Imp Eval\Media.ppc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6,15531361,D:\My Documents\Evaluation\Eng Vols Imp Eval\Media.ppc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</TotalTime>
  <Words>1254</Words>
  <Application>Microsoft Office PowerPoint</Application>
  <PresentationFormat>On-screen Show (4:3)</PresentationFormat>
  <Paragraphs>262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Module</vt:lpstr>
      <vt:lpstr>Strengthening Your Engagement Dossier</vt:lpstr>
      <vt:lpstr>Welcome</vt:lpstr>
      <vt:lpstr>At Your Table</vt:lpstr>
      <vt:lpstr>Overview</vt:lpstr>
      <vt:lpstr>Why an Engaged Dossier?</vt:lpstr>
      <vt:lpstr>PowerPoint Presentation</vt:lpstr>
      <vt:lpstr>PowerPoint Presentation</vt:lpstr>
      <vt:lpstr>Faculty Voices on Engagement and Engaged Scholarship</vt:lpstr>
      <vt:lpstr>Engagement P&amp;T Resources</vt:lpstr>
      <vt:lpstr>Engagement P&amp;T Resources</vt:lpstr>
      <vt:lpstr>Engagement P&amp;T Resources</vt:lpstr>
      <vt:lpstr>Engagement Dossier Steps</vt:lpstr>
      <vt:lpstr>Map Your Efforts</vt:lpstr>
      <vt:lpstr>Mapping Methods</vt:lpstr>
      <vt:lpstr>Determine What Impact Will be Measured</vt:lpstr>
      <vt:lpstr>Potential Impact Questions </vt:lpstr>
      <vt:lpstr>Potential Scholarly Products</vt:lpstr>
      <vt:lpstr>Potential Scholarly Products</vt:lpstr>
      <vt:lpstr>Potential Scholarly Products</vt:lpstr>
      <vt:lpstr>Methods of Engaged Scholarship</vt:lpstr>
      <vt:lpstr>Collect and Analyze Data</vt:lpstr>
      <vt:lpstr>Tell Your  Story</vt:lpstr>
      <vt:lpstr>Dossier Review</vt:lpstr>
      <vt:lpstr>Dossier Review</vt:lpstr>
      <vt:lpstr>Dossier Review</vt:lpstr>
      <vt:lpstr>Dossier Review and Discussion</vt:lpstr>
      <vt:lpstr>Dossier Review</vt:lpstr>
      <vt:lpstr>Context is Everything</vt:lpstr>
      <vt:lpstr>Context is Everything</vt:lpstr>
      <vt:lpstr>P&amp;T Dossier Best Practices</vt:lpstr>
      <vt:lpstr>Strengthening the Engagement Dossier Tips and Practices</vt:lpstr>
      <vt:lpstr>Strengthening the Engagement Dossier Tips and Practices (cont.)</vt:lpstr>
      <vt:lpstr>Strengthening the Engagement Dossier Tips and Practices (cont.)</vt:lpstr>
      <vt:lpstr>Strengthening the Engagement Dossier Tips and Practices (cont.)</vt:lpstr>
      <vt:lpstr>Keep the Discussion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Your Engagement Dossier</dc:title>
  <dc:creator>Nancy</dc:creator>
  <cp:lastModifiedBy>Franz, Nancy K [C EXT]</cp:lastModifiedBy>
  <cp:revision>29</cp:revision>
  <dcterms:created xsi:type="dcterms:W3CDTF">2010-09-19T20:16:10Z</dcterms:created>
  <dcterms:modified xsi:type="dcterms:W3CDTF">2013-09-18T19:34:27Z</dcterms:modified>
</cp:coreProperties>
</file>